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6" r:id="rId2"/>
    <p:sldMasterId id="2147484018" r:id="rId3"/>
  </p:sldMasterIdLst>
  <p:notesMasterIdLst>
    <p:notesMasterId r:id="rId12"/>
  </p:notesMasterIdLst>
  <p:sldIdLst>
    <p:sldId id="4392" r:id="rId4"/>
    <p:sldId id="4404" r:id="rId5"/>
    <p:sldId id="4396" r:id="rId6"/>
    <p:sldId id="4397" r:id="rId7"/>
    <p:sldId id="4398" r:id="rId8"/>
    <p:sldId id="4399" r:id="rId9"/>
    <p:sldId id="4400" r:id="rId10"/>
    <p:sldId id="4401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les &amp; Culture" id="{D60D5FC9-44CB-124B-A12F-505B44CA2E5D}">
          <p14:sldIdLst>
            <p14:sldId id="4392"/>
            <p14:sldId id="4404"/>
            <p14:sldId id="4396"/>
            <p14:sldId id="4397"/>
            <p14:sldId id="4398"/>
            <p14:sldId id="4399"/>
            <p14:sldId id="4400"/>
            <p14:sldId id="44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53FF"/>
    <a:srgbClr val="833580"/>
    <a:srgbClr val="48C7FA"/>
    <a:srgbClr val="660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5764"/>
  </p:normalViewPr>
  <p:slideViewPr>
    <p:cSldViewPr snapToGrid="0" snapToObjects="1">
      <p:cViewPr varScale="1">
        <p:scale>
          <a:sx n="109" d="100"/>
          <a:sy n="109" d="100"/>
        </p:scale>
        <p:origin x="22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56" d="100"/>
          <a:sy n="156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0F192-C7B9-8642-96E2-A70A9E2698F7}" type="datetimeFigureOut">
              <a:rPr lang="en-US" smtClean="0"/>
              <a:t>2/20/23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C9FDC-4A53-A24C-B183-93B69A95A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1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1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662"/>
            </a:lvl1pPr>
            <a:lvl2pPr marL="316531" indent="0" algn="ctr">
              <a:buNone/>
              <a:defRPr sz="1385"/>
            </a:lvl2pPr>
            <a:lvl3pPr marL="633062" indent="0" algn="ctr">
              <a:buNone/>
              <a:defRPr sz="1246"/>
            </a:lvl3pPr>
            <a:lvl4pPr marL="949593" indent="0" algn="ctr">
              <a:buNone/>
              <a:defRPr sz="1108"/>
            </a:lvl4pPr>
            <a:lvl5pPr marL="1266124" indent="0" algn="ctr">
              <a:buNone/>
              <a:defRPr sz="1108"/>
            </a:lvl5pPr>
            <a:lvl6pPr marL="1582655" indent="0" algn="ctr">
              <a:buNone/>
              <a:defRPr sz="1108"/>
            </a:lvl6pPr>
            <a:lvl7pPr marL="1899186" indent="0" algn="ctr">
              <a:buNone/>
              <a:defRPr sz="1108"/>
            </a:lvl7pPr>
            <a:lvl8pPr marL="2215717" indent="0" algn="ctr">
              <a:buNone/>
              <a:defRPr sz="1108"/>
            </a:lvl8pPr>
            <a:lvl9pPr marL="2532248" indent="0" algn="ctr">
              <a:buNone/>
              <a:defRPr sz="1108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1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05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3E06-1694-7349-9334-35776A3DBBC2}" type="datetime1">
              <a:rPr lang="en-GB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3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23E31-5A4F-CE43-A943-9929F4C107DC}" type="datetime1">
              <a:rPr lang="en-GB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1" y="6356351"/>
            <a:ext cx="1529111" cy="365125"/>
          </a:xfrm>
        </p:spPr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78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C196-B2F4-A645-9FCC-D750F168C2CA}" type="datetime1">
              <a:rPr lang="en-GB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34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727FE-8E02-3347-82CD-93A263A78387}" type="datetime1">
              <a:rPr lang="en-GB" smtClean="0"/>
              <a:t>20/02/2023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14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29119-16B7-214D-A465-D0AE4B3EB036}" type="datetime1">
              <a:rPr lang="en-GB" smtClean="0"/>
              <a:t>20/02/2023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6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6D9A5-F31C-7B44-A25F-7E8289C5BE36}" type="datetime1">
              <a:rPr lang="en-GB" smtClean="0"/>
              <a:t>20/02/2023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859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2F1F-88A5-3847-9001-2AED7B620694}" type="datetime1">
              <a:rPr lang="en-GB" smtClean="0"/>
              <a:t>20/02/2023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A2026-D8D0-6449-B80E-BE5785D1B4F9}" type="datetime1">
              <a:rPr lang="en-GB" smtClean="0"/>
              <a:t>20/02/2023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9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6850" y="6399311"/>
            <a:ext cx="366297" cy="365125"/>
          </a:xfrm>
        </p:spPr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21CD88-DCE6-8542-8CE6-168771325F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4881" b="14384"/>
          <a:stretch/>
        </p:blipFill>
        <p:spPr>
          <a:xfrm>
            <a:off x="7225090" y="4923009"/>
            <a:ext cx="1661160" cy="193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2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9D297-8B8A-144A-BD05-096CC28A3B05}" type="datetime1">
              <a:rPr lang="en-GB" smtClean="0"/>
              <a:t>20/02/2023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31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22F3C-8832-2045-945A-5EE9B133D41C}" type="datetime1">
              <a:rPr lang="en-GB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181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92E3A-CE08-104E-B043-F983522E7CD4}" type="datetime1">
              <a:rPr lang="en-GB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110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09EF6AB-9783-F437-CEA6-D53D08A77631}"/>
              </a:ext>
            </a:extLst>
          </p:cNvPr>
          <p:cNvSpPr/>
          <p:nvPr userDrawn="1"/>
        </p:nvSpPr>
        <p:spPr>
          <a:xfrm>
            <a:off x="0" y="1"/>
            <a:ext cx="9144000" cy="5508625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5" name="Picture 7" descr="ST_logo_full.jpg">
            <a:extLst>
              <a:ext uri="{FF2B5EF4-FFF2-40B4-BE49-F238E27FC236}">
                <a16:creationId xmlns:a16="http://schemas.microsoft.com/office/drawing/2014/main" id="{8DB73372-1A4C-3B32-09CF-48921139B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0" y="5668964"/>
            <a:ext cx="256002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363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A6A008-2804-8FD5-4288-04F0196A1D76}"/>
              </a:ext>
            </a:extLst>
          </p:cNvPr>
          <p:cNvSpPr/>
          <p:nvPr userDrawn="1"/>
        </p:nvSpPr>
        <p:spPr>
          <a:xfrm>
            <a:off x="0" y="1"/>
            <a:ext cx="9144000" cy="5508625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13174E"/>
              </a:solidFill>
            </a:endParaRPr>
          </a:p>
        </p:txBody>
      </p:sp>
      <p:pic>
        <p:nvPicPr>
          <p:cNvPr id="5" name="Picture 7" descr="ST_logo_full.jpg">
            <a:extLst>
              <a:ext uri="{FF2B5EF4-FFF2-40B4-BE49-F238E27FC236}">
                <a16:creationId xmlns:a16="http://schemas.microsoft.com/office/drawing/2014/main" id="{49E1D555-6EF5-90C1-6B62-CB4CD5D0E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0" y="5668964"/>
            <a:ext cx="256002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4603"/>
            <a:ext cx="7772400" cy="1470025"/>
          </a:xfrm>
        </p:spPr>
        <p:txBody>
          <a:bodyPr/>
          <a:lstStyle>
            <a:lvl1pPr>
              <a:defRPr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20378"/>
            <a:ext cx="6400800" cy="14303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152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_logo_full.jpg">
            <a:extLst>
              <a:ext uri="{FF2B5EF4-FFF2-40B4-BE49-F238E27FC236}">
                <a16:creationId xmlns:a16="http://schemas.microsoft.com/office/drawing/2014/main" id="{1F63AF33-D4BF-BAD0-13D4-2B1BE323D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5072CC0-AEC7-D279-B8B5-515BA21E7B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C163DDA-3189-7B4F-B072-5F0A05368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456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T_logo_full.jpg">
            <a:extLst>
              <a:ext uri="{FF2B5EF4-FFF2-40B4-BE49-F238E27FC236}">
                <a16:creationId xmlns:a16="http://schemas.microsoft.com/office/drawing/2014/main" id="{2D1EF1C1-395D-312D-AFB6-BCCA3918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E838A8-5807-24A8-00ED-8465AC9075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87AEB5B-8A2E-5F4B-B133-7D139DF3EB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7117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46F326-648B-B02B-74EF-E092CAB32242}"/>
              </a:ext>
            </a:extLst>
          </p:cNvPr>
          <p:cNvCxnSpPr/>
          <p:nvPr userDrawn="1"/>
        </p:nvCxnSpPr>
        <p:spPr>
          <a:xfrm>
            <a:off x="0" y="1152525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noFill/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47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AA8EF-1388-AC15-073B-02B4CC0F5A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734300" y="6319043"/>
            <a:ext cx="952500" cy="365125"/>
          </a:xfrm>
        </p:spPr>
        <p:txBody>
          <a:bodyPr/>
          <a:lstStyle>
            <a:lvl1pPr algn="ctr"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2FA5EF9-DAD8-7163-2FBF-0ADA881CA3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45144"/>
            <a:ext cx="1492299" cy="51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0355E5CF-1E8F-08B1-277A-028506D873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4" y="5845175"/>
            <a:ext cx="2560026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5B7FC0-8609-71ED-373A-5D801629841F}"/>
              </a:ext>
            </a:extLst>
          </p:cNvPr>
          <p:cNvSpPr/>
          <p:nvPr userDrawn="1"/>
        </p:nvSpPr>
        <p:spPr>
          <a:xfrm>
            <a:off x="0" y="0"/>
            <a:ext cx="4563208" cy="6858000"/>
          </a:xfrm>
          <a:prstGeom prst="rect">
            <a:avLst/>
          </a:prstGeom>
          <a:solidFill>
            <a:srgbClr val="28A4F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15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9CED7E8D-8C18-139A-15DF-B056337601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974" y="5845175"/>
            <a:ext cx="2560026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7CA9DDE-9F78-01BE-9CF3-F3DB6263F2D0}"/>
              </a:ext>
            </a:extLst>
          </p:cNvPr>
          <p:cNvSpPr/>
          <p:nvPr userDrawn="1"/>
        </p:nvSpPr>
        <p:spPr>
          <a:xfrm>
            <a:off x="0" y="0"/>
            <a:ext cx="4563208" cy="6858000"/>
          </a:xfrm>
          <a:prstGeom prst="rect">
            <a:avLst/>
          </a:prstGeom>
          <a:solidFill>
            <a:srgbClr val="13174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28A4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83923" y="1876376"/>
            <a:ext cx="3927823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78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1"/>
            <a:ext cx="7886700" cy="2852737"/>
          </a:xfrm>
        </p:spPr>
        <p:txBody>
          <a:bodyPr anchor="b"/>
          <a:lstStyle>
            <a:lvl1pPr>
              <a:defRPr sz="415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6"/>
            <a:ext cx="7886700" cy="1500187"/>
          </a:xfrm>
        </p:spPr>
        <p:txBody>
          <a:bodyPr/>
          <a:lstStyle>
            <a:lvl1pPr marL="0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1pPr>
            <a:lvl2pPr marL="316531" indent="0">
              <a:buNone/>
              <a:defRPr sz="1385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246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0374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E8420205-9FEF-579D-7BCB-F1D429A52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9FBE7F07-D5B4-A92E-B5F0-28DD08F52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E42E04-29BB-9E4A-ACEA-389F6DA33B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09581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767C87A5-1784-3AB1-42B3-0C69C95CD7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61A5077E-26EF-796F-24B4-1B8D988D61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2E0091-4901-2A47-AD54-A553BFF74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287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3F101753-6549-1E16-17B0-4405236AE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D63A973-26D8-DE46-AA73-AF93C6C5D85F}"/>
              </a:ext>
            </a:extLst>
          </p:cNvPr>
          <p:cNvCxnSpPr/>
          <p:nvPr userDrawn="1"/>
        </p:nvCxnSpPr>
        <p:spPr>
          <a:xfrm>
            <a:off x="0" y="1152525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F036404-C3B3-5681-47BE-B942091558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50205E8-0050-9941-ACFB-393CE3338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760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B8933081-01DB-451E-9578-A237AF5F22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3356F44E-9EC1-410B-A9A9-2089F4E6C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31EABE-FF97-F04E-928E-3FEE4B01F9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888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CA3B9135-45ED-41A6-CF87-AAB54C9F3E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E03A85C-DA28-9DA7-63EA-ACE0B639C8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A6A7587-22AD-8642-85E2-9DA7937F4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170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3169A93B-9D3F-DC93-4CDA-36D39A4575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5CF25B5-1077-1E82-7BF0-F4F5148EAEE1}"/>
              </a:ext>
            </a:extLst>
          </p:cNvPr>
          <p:cNvCxnSpPr/>
          <p:nvPr userDrawn="1"/>
        </p:nvCxnSpPr>
        <p:spPr>
          <a:xfrm>
            <a:off x="0" y="1166813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3E0CAAC2-A4D6-EAEE-BE9D-834DF90260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F8BCC7-C3BA-E842-B162-C8CA39FDA0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9129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79860E40-BD98-5ABE-1E0E-A2C1A6A6CF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28A4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AE1619AD-8880-3C5F-81AE-9ACEC77F8C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CEE848F-1131-A144-8F11-CE1C4C93C3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5469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77E9D66F-3705-73DF-EFAB-FB5112FE8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13174E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28A4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3B585D0-D3E2-978A-4C2C-DA758361BA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4BF8A1-D1DE-5A4F-899C-B5B1505C73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2499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T_logo_full.jpg">
            <a:extLst>
              <a:ext uri="{FF2B5EF4-FFF2-40B4-BE49-F238E27FC236}">
                <a16:creationId xmlns:a16="http://schemas.microsoft.com/office/drawing/2014/main" id="{1A708E44-A52C-0CA3-67E0-233327F3D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6" y="6170614"/>
            <a:ext cx="165588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DB6E718-8087-95F8-A419-19C9415ECF39}"/>
              </a:ext>
            </a:extLst>
          </p:cNvPr>
          <p:cNvCxnSpPr/>
          <p:nvPr userDrawn="1"/>
        </p:nvCxnSpPr>
        <p:spPr>
          <a:xfrm>
            <a:off x="0" y="1152525"/>
            <a:ext cx="9144000" cy="0"/>
          </a:xfrm>
          <a:prstGeom prst="line">
            <a:avLst/>
          </a:prstGeom>
          <a:ln>
            <a:solidFill>
              <a:srgbClr val="28A4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8814"/>
            <a:ext cx="9144000" cy="1143000"/>
          </a:xfrm>
          <a:solidFill>
            <a:srgbClr val="FFFFFF"/>
          </a:solidFill>
        </p:spPr>
        <p:txBody>
          <a:bodyPr>
            <a:normAutofit/>
          </a:bodyPr>
          <a:lstStyle>
            <a:lvl1pPr>
              <a:defRPr sz="2954">
                <a:solidFill>
                  <a:srgbClr val="13174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39F3967-CDD6-4B8E-236B-460B08A215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844083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6872A0-1FEA-B44C-93E1-91350BC68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821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Steering_course.jpg">
            <a:extLst>
              <a:ext uri="{FF2B5EF4-FFF2-40B4-BE49-F238E27FC236}">
                <a16:creationId xmlns:a16="http://schemas.microsoft.com/office/drawing/2014/main" id="{A4C0FC88-2BF5-51EC-D3C9-3017176F5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" b="5754"/>
          <a:stretch>
            <a:fillRect/>
          </a:stretch>
        </p:blipFill>
        <p:spPr bwMode="auto">
          <a:xfrm>
            <a:off x="0" y="-101600"/>
            <a:ext cx="9180635" cy="562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ST_logo_full.jpg">
            <a:extLst>
              <a:ext uri="{FF2B5EF4-FFF2-40B4-BE49-F238E27FC236}">
                <a16:creationId xmlns:a16="http://schemas.microsoft.com/office/drawing/2014/main" id="{7C863743-2D65-7912-B3A3-D0C4CD3B8E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320" y="5668964"/>
            <a:ext cx="256002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6529" y="974064"/>
            <a:ext cx="6837777" cy="1470025"/>
          </a:xfrm>
        </p:spPr>
        <p:txBody>
          <a:bodyPr>
            <a:normAutofit/>
          </a:bodyPr>
          <a:lstStyle>
            <a:lvl1pPr>
              <a:defRPr sz="2585">
                <a:solidFill>
                  <a:srgbClr val="13174E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16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603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Sidebar_spot.jpg">
            <a:extLst>
              <a:ext uri="{FF2B5EF4-FFF2-40B4-BE49-F238E27FC236}">
                <a16:creationId xmlns:a16="http://schemas.microsoft.com/office/drawing/2014/main" id="{4A09D9E7-5459-35F8-1E93-E11D3239E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ST_logo_full.jpg">
            <a:extLst>
              <a:ext uri="{FF2B5EF4-FFF2-40B4-BE49-F238E27FC236}">
                <a16:creationId xmlns:a16="http://schemas.microsoft.com/office/drawing/2014/main" id="{F429C725-EC5D-BADD-7944-FAA64EE993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5" y="4630739"/>
            <a:ext cx="2560026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2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662" b="1"/>
            </a:lvl1pPr>
            <a:lvl2pPr marL="316531" indent="0">
              <a:buNone/>
              <a:defRPr sz="1385" b="1"/>
            </a:lvl2pPr>
            <a:lvl3pPr marL="633062" indent="0">
              <a:buNone/>
              <a:defRPr sz="1246" b="1"/>
            </a:lvl3pPr>
            <a:lvl4pPr marL="949593" indent="0">
              <a:buNone/>
              <a:defRPr sz="1108" b="1"/>
            </a:lvl4pPr>
            <a:lvl5pPr marL="1266124" indent="0">
              <a:buNone/>
              <a:defRPr sz="1108" b="1"/>
            </a:lvl5pPr>
            <a:lvl6pPr marL="1582655" indent="0">
              <a:buNone/>
              <a:defRPr sz="1108" b="1"/>
            </a:lvl6pPr>
            <a:lvl7pPr marL="1899186" indent="0">
              <a:buNone/>
              <a:defRPr sz="1108" b="1"/>
            </a:lvl7pPr>
            <a:lvl8pPr marL="2215717" indent="0">
              <a:buNone/>
              <a:defRPr sz="1108" b="1"/>
            </a:lvl8pPr>
            <a:lvl9pPr marL="2532248" indent="0">
              <a:buNone/>
              <a:defRPr sz="110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8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34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215"/>
            </a:lvl1pPr>
            <a:lvl2pPr>
              <a:defRPr sz="1939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9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8" cy="1600200"/>
          </a:xfrm>
        </p:spPr>
        <p:txBody>
          <a:bodyPr anchor="b"/>
          <a:lstStyle>
            <a:lvl1pPr>
              <a:defRPr sz="221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215"/>
            </a:lvl1pPr>
            <a:lvl2pPr marL="316531" indent="0">
              <a:buNone/>
              <a:defRPr sz="1939"/>
            </a:lvl2pPr>
            <a:lvl3pPr marL="633062" indent="0">
              <a:buNone/>
              <a:defRPr sz="1662"/>
            </a:lvl3pPr>
            <a:lvl4pPr marL="949593" indent="0">
              <a:buNone/>
              <a:defRPr sz="1385"/>
            </a:lvl4pPr>
            <a:lvl5pPr marL="1266124" indent="0">
              <a:buNone/>
              <a:defRPr sz="1385"/>
            </a:lvl5pPr>
            <a:lvl6pPr marL="1582655" indent="0">
              <a:buNone/>
              <a:defRPr sz="1385"/>
            </a:lvl6pPr>
            <a:lvl7pPr marL="1899186" indent="0">
              <a:buNone/>
              <a:defRPr sz="1385"/>
            </a:lvl7pPr>
            <a:lvl8pPr marL="2215717" indent="0">
              <a:buNone/>
              <a:defRPr sz="1385"/>
            </a:lvl8pPr>
            <a:lvl9pPr marL="2532248" indent="0">
              <a:buNone/>
              <a:defRPr sz="138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057400"/>
            <a:ext cx="2949178" cy="3811588"/>
          </a:xfrm>
        </p:spPr>
        <p:txBody>
          <a:bodyPr/>
          <a:lstStyle>
            <a:lvl1pPr marL="0" indent="0">
              <a:buNone/>
              <a:defRPr sz="1108"/>
            </a:lvl1pPr>
            <a:lvl2pPr marL="316531" indent="0">
              <a:buNone/>
              <a:defRPr sz="969"/>
            </a:lvl2pPr>
            <a:lvl3pPr marL="633062" indent="0">
              <a:buNone/>
              <a:defRPr sz="831"/>
            </a:lvl3pPr>
            <a:lvl4pPr marL="949593" indent="0">
              <a:buNone/>
              <a:defRPr sz="692"/>
            </a:lvl4pPr>
            <a:lvl5pPr marL="1266124" indent="0">
              <a:buNone/>
              <a:defRPr sz="692"/>
            </a:lvl5pPr>
            <a:lvl6pPr marL="1582655" indent="0">
              <a:buNone/>
              <a:defRPr sz="692"/>
            </a:lvl6pPr>
            <a:lvl7pPr marL="1899186" indent="0">
              <a:buNone/>
              <a:defRPr sz="692"/>
            </a:lvl7pPr>
            <a:lvl8pPr marL="2215717" indent="0">
              <a:buNone/>
              <a:defRPr sz="692"/>
            </a:lvl8pPr>
            <a:lvl9pPr marL="2532248" indent="0">
              <a:buNone/>
              <a:defRPr sz="69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4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68507-13E7-49F8-A158-F8CBFCDFA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0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ftr="0" dt="0"/>
  <p:txStyles>
    <p:titleStyle>
      <a:lvl1pPr algn="l" defTabSz="633062" rtl="0" eaLnBrk="1" latinLnBrk="0" hangingPunct="1">
        <a:lnSpc>
          <a:spcPct val="90000"/>
        </a:lnSpc>
        <a:spcBef>
          <a:spcPct val="0"/>
        </a:spcBef>
        <a:buNone/>
        <a:defRPr sz="30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8265" indent="-158265" algn="l" defTabSz="633062" rtl="0" eaLnBrk="1" latinLnBrk="0" hangingPunct="1">
        <a:lnSpc>
          <a:spcPct val="90000"/>
        </a:lnSpc>
        <a:spcBef>
          <a:spcPts val="692"/>
        </a:spcBef>
        <a:buFont typeface="Arial" panose="020B0604020202020204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1pPr>
      <a:lvl2pPr marL="474796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791327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3pPr>
      <a:lvl4pPr marL="1107858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424389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2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5" algn="l" defTabSz="633062" rtl="0" eaLnBrk="1" latinLnBrk="0" hangingPunct="1">
        <a:lnSpc>
          <a:spcPct val="90000"/>
        </a:lnSpc>
        <a:spcBef>
          <a:spcPts val="346"/>
        </a:spcBef>
        <a:buFont typeface="Arial" panose="020B0604020202020204" pitchFamily="34" charset="0"/>
        <a:buChar char="•"/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ABEB4-7002-9A42-83A7-B9DD5AB881B7}" type="datetime1">
              <a:rPr lang="en-GB" smtClean="0"/>
              <a:t>20/02/2023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" y="4676952"/>
            <a:ext cx="9144000" cy="21810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3DD2F-9773-446D-94B6-B97DED2D17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7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5C8537A-3D22-E88F-FD7D-FBB60F9249D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DACE877-C775-56E4-38F8-ABDE3D9679A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148E5-C5AB-DEEC-0EFB-1794FE8F9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22041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DB52-FB43-D56E-C793-1F7FE6513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22041" eaLnBrk="1" fontAlgn="auto" hangingPunct="1">
              <a:spcBef>
                <a:spcPts val="0"/>
              </a:spcBef>
              <a:spcAft>
                <a:spcPts val="0"/>
              </a:spcAft>
              <a:defRPr sz="1108">
                <a:solidFill>
                  <a:prstClr val="black">
                    <a:tint val="75000"/>
                  </a:prstClr>
                </a:solidFill>
                <a:latin typeface="Calibri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F1D1E-58C1-44AC-4EAB-984AA1CE5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22041" eaLnBrk="1" hangingPunct="1">
              <a:defRPr sz="1108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88E02C-3CB3-1748-AAB2-26ED6FE96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874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  <p:sldLayoutId id="2147484030" r:id="rId12"/>
    <p:sldLayoutId id="2147484031" r:id="rId13"/>
    <p:sldLayoutId id="2147484032" r:id="rId14"/>
    <p:sldLayoutId id="2147484033" r:id="rId15"/>
    <p:sldLayoutId id="2147484034" r:id="rId16"/>
    <p:sldLayoutId id="2147484035" r:id="rId17"/>
    <p:sldLayoutId id="2147484036" r:id="rId18"/>
  </p:sldLayoutIdLst>
  <p:hf hdr="0" ftr="0" dt="0"/>
  <p:txStyles>
    <p:titleStyle>
      <a:lvl1pPr algn="ctr" defTabSz="422041" rtl="0" eaLnBrk="0" fontAlgn="base" hangingPunct="0">
        <a:spcBef>
          <a:spcPct val="0"/>
        </a:spcBef>
        <a:spcAft>
          <a:spcPct val="0"/>
        </a:spcAft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2pPr>
      <a:lvl3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3pPr>
      <a:lvl4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4pPr>
      <a:lvl5pPr algn="ctr" defTabSz="422041" rtl="0" eaLnBrk="0" fontAlgn="base" hangingPunct="0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5pPr>
      <a:lvl6pPr marL="422041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6pPr>
      <a:lvl7pPr marL="844083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7pPr>
      <a:lvl8pPr marL="1266124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8pPr>
      <a:lvl9pPr marL="1688165" algn="ctr" defTabSz="422041" rtl="0" fontAlgn="base">
        <a:spcBef>
          <a:spcPct val="0"/>
        </a:spcBef>
        <a:spcAft>
          <a:spcPct val="0"/>
        </a:spcAft>
        <a:defRPr sz="406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16531" indent="-31653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422041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ACB89FED-3A67-DA52-4243-895E2D013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7923"/>
            <a:ext cx="9144000" cy="1055077"/>
          </a:xfrm>
        </p:spPr>
        <p:txBody>
          <a:bodyPr/>
          <a:lstStyle/>
          <a:p>
            <a:r>
              <a:rPr lang="en-GB" altLang="en-US" sz="2215" dirty="0"/>
              <a:t>Well-being Balance Sheet – </a:t>
            </a:r>
            <a:r>
              <a:rPr lang="en-GB" altLang="en-US" sz="2215" b="1" dirty="0"/>
              <a:t>Qualitative</a:t>
            </a:r>
            <a:r>
              <a:rPr lang="en-GB" altLang="en-US" sz="2215" dirty="0"/>
              <a:t> Approach</a:t>
            </a:r>
            <a:br>
              <a:rPr lang="en-GB" altLang="en-US" sz="2215" dirty="0"/>
            </a:br>
            <a:r>
              <a:rPr lang="en-GB" altLang="en-US" sz="2215" dirty="0"/>
              <a:t>(Using the PowerPoint template in this deck)</a:t>
            </a:r>
          </a:p>
        </p:txBody>
      </p:sp>
      <p:sp>
        <p:nvSpPr>
          <p:cNvPr id="24578" name="Slide Number Placeholder 3">
            <a:extLst>
              <a:ext uri="{FF2B5EF4-FFF2-40B4-BE49-F238E27FC236}">
                <a16:creationId xmlns:a16="http://schemas.microsoft.com/office/drawing/2014/main" id="{560A17A9-CA71-2120-AC76-5E1E1A7556B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151C11-28F2-4140-9E37-175D3B113A4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43F7E54-9C4A-5B2A-EAD4-A440C08B5D64}"/>
              </a:ext>
            </a:extLst>
          </p:cNvPr>
          <p:cNvSpPr/>
          <p:nvPr/>
        </p:nvSpPr>
        <p:spPr>
          <a:xfrm>
            <a:off x="587550" y="1266091"/>
            <a:ext cx="7461478" cy="446649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36CBE6-FD67-60A5-CAB2-C6E674FCB7B2}"/>
              </a:ext>
            </a:extLst>
          </p:cNvPr>
          <p:cNvSpPr txBox="1"/>
          <p:nvPr/>
        </p:nvSpPr>
        <p:spPr>
          <a:xfrm>
            <a:off x="939520" y="1570892"/>
            <a:ext cx="6571623" cy="3868616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As you go through each area, take notes of your credits (resources) and debits (challenges). Consider all areas of your life.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Identify how your resources and challenges impact you and how you feel as a result. Try to get specific about what might be the cause and outcome, not just the symptoms.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In the ‘balance’ column, insert whether you consider this item to be in ‘credit’, ‘debit’ or in ‘balance’. 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You can use the Word document, ‘Well-being Balance Sheet – Quantitative’, to quantify your well-being.</a:t>
            </a:r>
          </a:p>
          <a:p>
            <a:pPr algn="ctr"/>
            <a:endParaRPr lang="en-GB" dirty="0">
              <a:solidFill>
                <a:srgbClr val="002060"/>
              </a:solidFill>
            </a:endParaRPr>
          </a:p>
          <a:p>
            <a:pPr algn="ctr"/>
            <a:r>
              <a:rPr lang="en-GB" dirty="0">
                <a:solidFill>
                  <a:srgbClr val="002060"/>
                </a:solidFill>
              </a:rPr>
              <a:t>In the ‘Well-being slides’ pack there are slides with some areas to consider as a guide.</a:t>
            </a:r>
          </a:p>
        </p:txBody>
      </p:sp>
    </p:spTree>
    <p:extLst>
      <p:ext uri="{BB962C8B-B14F-4D97-AF65-F5344CB8AC3E}">
        <p14:creationId xmlns:p14="http://schemas.microsoft.com/office/powerpoint/2010/main" val="3295960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364C7-7C67-BF17-FFC5-B17854810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Well-Being Qualitative Exercise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4FF11-6097-DEB6-8185-414F0DE704E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B3E0A20C-F249-375C-61E2-E83FE465D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676" y="1192823"/>
            <a:ext cx="4472354" cy="447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9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tx1"/>
                </a:solidFill>
              </a:rPr>
              <a:t>1. Relationships and community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87172DDB-1634-3015-F2CB-9423228DD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96" y="198214"/>
            <a:ext cx="892790" cy="892790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4BA6E76-FDB7-427F-95C9-3552AF81A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010605"/>
              </p:ext>
            </p:extLst>
          </p:nvPr>
        </p:nvGraphicFramePr>
        <p:xfrm>
          <a:off x="192432" y="1280404"/>
          <a:ext cx="8386915" cy="4612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876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193073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64975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50991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364683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87523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feel you belong and are close and connected to others individually and in a community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89243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trust others and can talk openly to them, solving problems and making decisions collaboratively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619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respected and loved by people who are important to you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619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invest your time and attention to those you are close to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6199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Your relationships are wholehearted and mutually nourishing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333363"/>
                  </a:ext>
                </a:extLst>
              </a:tr>
              <a:tr h="61996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Relationships and community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CC43752-2464-4057-AAFB-3742D3936A60}"/>
              </a:ext>
            </a:extLst>
          </p:cNvPr>
          <p:cNvSpPr txBox="1"/>
          <p:nvPr/>
        </p:nvSpPr>
        <p:spPr>
          <a:xfrm>
            <a:off x="1963082" y="721221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You have authentic relationships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1BB1F-D343-5A45-9790-19512C20A0C2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027993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tx1"/>
                </a:solidFill>
              </a:rPr>
              <a:t>2. Sense of Purpose and Direction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C43752-2464-4057-AAFB-3742D3936A60}"/>
              </a:ext>
            </a:extLst>
          </p:cNvPr>
          <p:cNvSpPr txBox="1"/>
          <p:nvPr/>
        </p:nvSpPr>
        <p:spPr>
          <a:xfrm>
            <a:off x="1963082" y="721221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 lead a good and full life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28A7EE1-E40B-4567-7416-8AC2B023C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68" y="151754"/>
            <a:ext cx="892791" cy="89279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66A108-AAB2-6344-3F87-A47B5CE14C81}"/>
              </a:ext>
            </a:extLst>
          </p:cNvPr>
          <p:cNvSpPr txBox="1"/>
          <p:nvPr/>
        </p:nvSpPr>
        <p:spPr>
          <a:xfrm>
            <a:off x="8338065" y="358694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6603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6603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78A32BB4-DF7F-DD4A-7DE7-88BF284623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56041"/>
              </p:ext>
            </p:extLst>
          </p:nvPr>
        </p:nvGraphicFramePr>
        <p:xfrm>
          <a:off x="378542" y="1205286"/>
          <a:ext cx="8386915" cy="48848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7876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193073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64975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50991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313355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84702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make time to reflect on your life and work and whether you are making the contribution you want to, to the things you consider important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67723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make changes and refocus your efforts and energies towards the goals you value</a:t>
                      </a:r>
                    </a:p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6571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experience spiritual growth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103828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have a sense of perspective on your life’s challenges and blessings and feel grateful for what you have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65576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enjoy life and feel fulfilled.</a:t>
                      </a: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3937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Sense of purpose and direction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999F0F1E-BAF9-1F59-4578-21B7987A2D37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350858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tx1"/>
                </a:solidFill>
              </a:rPr>
              <a:t>				3. Resilience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6A108-AAB2-6344-3F87-A47B5CE14C81}"/>
              </a:ext>
            </a:extLst>
          </p:cNvPr>
          <p:cNvSpPr txBox="1"/>
          <p:nvPr/>
        </p:nvSpPr>
        <p:spPr>
          <a:xfrm>
            <a:off x="8338065" y="358694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6603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6603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6723E-B773-B0A8-FC03-6F4BA9DD05A0}"/>
              </a:ext>
            </a:extLst>
          </p:cNvPr>
          <p:cNvSpPr txBox="1"/>
          <p:nvPr/>
        </p:nvSpPr>
        <p:spPr>
          <a:xfrm>
            <a:off x="1261856" y="722984"/>
            <a:ext cx="7773901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 have inner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strength and emotional evenness in dealing with adversity and are grounded internally</a:t>
            </a:r>
            <a:endParaRPr kumimoji="0" lang="en-US" sz="15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DA41DC10-C8F9-7CC9-1638-7F02D2219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92" y="105209"/>
            <a:ext cx="950209" cy="950209"/>
          </a:xfrm>
          <a:prstGeom prst="rect">
            <a:avLst/>
          </a:prstGeom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E579B35-F4D2-D929-7CB4-3154602934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057806"/>
              </p:ext>
            </p:extLst>
          </p:nvPr>
        </p:nvGraphicFramePr>
        <p:xfrm>
          <a:off x="389283" y="1198088"/>
          <a:ext cx="8365434" cy="493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6395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193073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64975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50991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291081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1106107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acknowledge, understand and respond constructively to your emotions in times of adversity, maintaining a sense of calmness and composure even when facing challenges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494837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’bounce back’ quickly after stressful events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698594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are in touch with your emotional state and can regulate your response in emotionally charged situations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698594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rarely experience periods of anxiety, depression, self-doubt or guilt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494837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have a sense of peace and contentment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698594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US" sz="1400" kern="1200" dirty="0">
                          <a:solidFill>
                            <a:schemeClr val="tx1"/>
                          </a:solidFill>
                        </a:rPr>
                        <a:t>You balance your emotional needs with those of other people in your life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3006"/>
                  </a:ext>
                </a:extLst>
              </a:tr>
              <a:tr h="291081"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r>
                        <a:rPr lang="en-GB" sz="1400" kern="1200" dirty="0">
                          <a:solidFill>
                            <a:schemeClr val="tx1"/>
                          </a:solidFill>
                        </a:rPr>
                        <a:t>Resilience total</a:t>
                      </a:r>
                      <a:endParaRPr lang="en-GB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B409FBF-7EA5-1A3B-34DF-366DCDFB9FBB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852798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tx1"/>
                </a:solidFill>
              </a:rPr>
              <a:t>				4. Health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6A108-AAB2-6344-3F87-A47B5CE14C81}"/>
              </a:ext>
            </a:extLst>
          </p:cNvPr>
          <p:cNvSpPr txBox="1"/>
          <p:nvPr/>
        </p:nvSpPr>
        <p:spPr>
          <a:xfrm>
            <a:off x="8338065" y="358694"/>
            <a:ext cx="554577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6603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endParaRPr kumimoji="0" lang="en-GB" sz="1400" b="0" i="1" u="none" strike="noStrike" kern="1200" cap="none" spc="0" normalizeH="0" baseline="0" noProof="0" dirty="0">
              <a:ln>
                <a:noFill/>
              </a:ln>
              <a:solidFill>
                <a:srgbClr val="6603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6723E-B773-B0A8-FC03-6F4BA9DD05A0}"/>
              </a:ext>
            </a:extLst>
          </p:cNvPr>
          <p:cNvSpPr txBox="1"/>
          <p:nvPr/>
        </p:nvSpPr>
        <p:spPr>
          <a:xfrm>
            <a:off x="998212" y="722984"/>
            <a:ext cx="8145788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 engage in constructive physical, nutritional, mindful and sleep habits to impact your vitality and energy</a:t>
            </a: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3DF2E4C5-B46F-9CA6-9BB9-E70D18100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02" y="126629"/>
            <a:ext cx="948984" cy="948984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4E59249-75ED-A131-60CC-2D190E253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83920"/>
              </p:ext>
            </p:extLst>
          </p:nvPr>
        </p:nvGraphicFramePr>
        <p:xfrm>
          <a:off x="238698" y="1195786"/>
          <a:ext cx="8666603" cy="5175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187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266208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2030503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82705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273682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46525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manage your energy by pacing yourself and taking time to rest and recover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eating the right foods for your body (quantity and quality) and maintaining a healthy body weight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Your drinking habits include enough of the good stuff (water), and less of the bad stuff (caffeine and alcohol)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have an exercise regime that keeps you fit and moving about regularly  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aware of your body’s needs and take action to address these when you need to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6568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use mindfulness and meditation or other techniques to reduce stress and rebalance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13006"/>
                  </a:ext>
                </a:extLst>
              </a:tr>
              <a:tr h="46525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give sleep the attention it deserves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07858"/>
                  </a:ext>
                </a:extLst>
              </a:tr>
              <a:tr h="273682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Health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2D331C0-4F66-4F13-A1D9-949ED4DC7410}"/>
              </a:ext>
            </a:extLst>
          </p:cNvPr>
          <p:cNvSpPr txBox="1"/>
          <p:nvPr/>
        </p:nvSpPr>
        <p:spPr>
          <a:xfrm>
            <a:off x="1993228" y="6437849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42117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tx1"/>
                </a:solidFill>
              </a:rPr>
              <a:t>				5. Balance and Boundaries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6723E-B773-B0A8-FC03-6F4BA9DD05A0}"/>
              </a:ext>
            </a:extLst>
          </p:cNvPr>
          <p:cNvSpPr txBox="1"/>
          <p:nvPr/>
        </p:nvSpPr>
        <p:spPr>
          <a:xfrm>
            <a:off x="1653436" y="711744"/>
            <a:ext cx="8145788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You’re successful in balancing demands and making choices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C6EFE-EE82-7257-1E52-4A9C4AF4D0FD}"/>
              </a:ext>
            </a:extLst>
          </p:cNvPr>
          <p:cNvSpPr txBox="1">
            <a:spLocks/>
          </p:cNvSpPr>
          <p:nvPr/>
        </p:nvSpPr>
        <p:spPr bwMode="auto">
          <a:xfrm>
            <a:off x="9360266" y="2255818"/>
            <a:ext cx="7673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2954" kern="1200">
                <a:solidFill>
                  <a:srgbClr val="13174E"/>
                </a:solidFill>
                <a:latin typeface="+mj-lt"/>
                <a:ea typeface="+mj-ea"/>
                <a:cs typeface="+mj-cs"/>
              </a:defRPr>
            </a:lvl1pPr>
            <a:lvl2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2041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44083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66124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688165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12" name="Picture 11" descr="Shape&#10;&#10;Description automatically generated with low confidence">
            <a:extLst>
              <a:ext uri="{FF2B5EF4-FFF2-40B4-BE49-F238E27FC236}">
                <a16:creationId xmlns:a16="http://schemas.microsoft.com/office/drawing/2014/main" id="{0CC9D2E3-1A58-23C4-527A-75506857F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91" y="43517"/>
            <a:ext cx="1012445" cy="1012445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27CEC04-2921-869E-78CA-38CAF7E02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620449"/>
              </p:ext>
            </p:extLst>
          </p:nvPr>
        </p:nvGraphicFramePr>
        <p:xfrm>
          <a:off x="432776" y="1188893"/>
          <a:ext cx="8470491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540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214927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84556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60468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Your working hours do not impinge on the other things in your life that are important to who you are and want to be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2707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able to give your attention to people, activities and experiences outside of work, without feeling distracted by work demands 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able to manage competing priorities and have enough time for yourself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55622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have the right amount of work, most of the time, to feel stimulated and busy, without being overloaded or bored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19176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feel ‘in control’ of your workload and work calendar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34969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are comfortable saying ‘no’ and setting personal boundaries in line with your values, aspirations and personal priorities</a:t>
                      </a:r>
                      <a:endParaRPr lang="en-US" sz="14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Balance and boundaries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A87AB25-4411-BE6A-C51E-51952CBB42DF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5569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3B39A-2BE2-1449-EF24-CFD4EEA3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altLang="en-US" b="1" dirty="0">
                <a:solidFill>
                  <a:schemeClr val="tx1"/>
                </a:solidFill>
              </a:rPr>
              <a:t>				6. Interests and Focus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BDCBB-10FA-318C-9243-2588AC78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C272FD-EFE5-0940-941E-0457C1EB9F0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66723E-B773-B0A8-FC03-6F4BA9DD05A0}"/>
              </a:ext>
            </a:extLst>
          </p:cNvPr>
          <p:cNvSpPr txBox="1"/>
          <p:nvPr/>
        </p:nvSpPr>
        <p:spPr>
          <a:xfrm>
            <a:off x="1371563" y="714437"/>
            <a:ext cx="7556128" cy="7052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i="1" dirty="0">
                <a:solidFill>
                  <a:srgbClr val="0070C0"/>
                </a:solidFill>
              </a:rPr>
              <a:t>You find stimulation, stimulation, intellectual engagement  and enjoyment in what you do at work or in service at home and at play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C6EFE-EE82-7257-1E52-4A9C4AF4D0FD}"/>
              </a:ext>
            </a:extLst>
          </p:cNvPr>
          <p:cNvSpPr txBox="1">
            <a:spLocks/>
          </p:cNvSpPr>
          <p:nvPr/>
        </p:nvSpPr>
        <p:spPr bwMode="auto">
          <a:xfrm>
            <a:off x="9360266" y="2255818"/>
            <a:ext cx="767328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2954" kern="1200">
                <a:solidFill>
                  <a:srgbClr val="13174E"/>
                </a:solidFill>
                <a:latin typeface="+mj-lt"/>
                <a:ea typeface="+mj-ea"/>
                <a:cs typeface="+mj-cs"/>
              </a:defRPr>
            </a:lvl1pPr>
            <a:lvl2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defTabSz="422041" rtl="0" eaLnBrk="0" fontAlgn="base" hangingPunct="0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22041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844083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266124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688165" algn="ctr" defTabSz="422041" rtl="0" fontAlgn="base">
              <a:spcBef>
                <a:spcPct val="0"/>
              </a:spcBef>
              <a:spcAft>
                <a:spcPct val="0"/>
              </a:spcAft>
              <a:defRPr sz="4062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GB" altLang="en-US" b="1" dirty="0">
              <a:solidFill>
                <a:schemeClr val="tx1"/>
              </a:solidFill>
            </a:endParaRPr>
          </a:p>
        </p:txBody>
      </p:sp>
      <p:pic>
        <p:nvPicPr>
          <p:cNvPr id="10" name="Picture 9" descr="Shape&#10;&#10;Description automatically generated with low confidence">
            <a:extLst>
              <a:ext uri="{FF2B5EF4-FFF2-40B4-BE49-F238E27FC236}">
                <a16:creationId xmlns:a16="http://schemas.microsoft.com/office/drawing/2014/main" id="{95C67022-DDEB-4D2A-55ED-3C4C3DE0F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7266"/>
            <a:ext cx="914363" cy="914363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79F3D72-1E3D-E855-8506-9A5AC7585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27963"/>
              </p:ext>
            </p:extLst>
          </p:nvPr>
        </p:nvGraphicFramePr>
        <p:xfrm>
          <a:off x="457200" y="1719419"/>
          <a:ext cx="8470491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540">
                  <a:extLst>
                    <a:ext uri="{9D8B030D-6E8A-4147-A177-3AD203B41FA5}">
                      <a16:colId xmlns:a16="http://schemas.microsoft.com/office/drawing/2014/main" val="72714871"/>
                    </a:ext>
                  </a:extLst>
                </a:gridCol>
                <a:gridCol w="2214927">
                  <a:extLst>
                    <a:ext uri="{9D8B030D-6E8A-4147-A177-3AD203B41FA5}">
                      <a16:colId xmlns:a16="http://schemas.microsoft.com/office/drawing/2014/main" val="1789591077"/>
                    </a:ext>
                  </a:extLst>
                </a:gridCol>
                <a:gridCol w="1984556">
                  <a:extLst>
                    <a:ext uri="{9D8B030D-6E8A-4147-A177-3AD203B41FA5}">
                      <a16:colId xmlns:a16="http://schemas.microsoft.com/office/drawing/2014/main" val="3305351649"/>
                    </a:ext>
                  </a:extLst>
                </a:gridCol>
                <a:gridCol w="960468">
                  <a:extLst>
                    <a:ext uri="{9D8B030D-6E8A-4147-A177-3AD203B41FA5}">
                      <a16:colId xmlns:a16="http://schemas.microsoft.com/office/drawing/2014/main" val="35831057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Debits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Balance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786399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feel intellectually stimulated and engaged in your work or where you contribute your time in service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79140"/>
                  </a:ext>
                </a:extLst>
              </a:tr>
              <a:tr h="270733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regularly engage in hobbies and activities that you enjoy and that bring you a sense of satisfaction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744195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often achieve a deep level of concentration on tasks that you enjoy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555622"/>
                  </a:ext>
                </a:extLst>
              </a:tr>
              <a:tr h="42866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can use your creativity and are able to innovate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7515202"/>
                  </a:ext>
                </a:extLst>
              </a:tr>
              <a:tr h="19176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have opportunities for you to learn and expand your mind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808912"/>
                  </a:ext>
                </a:extLst>
              </a:tr>
              <a:tr h="34969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You feel satisfied that you are able to use your strengths to the best of your ability</a:t>
                      </a:r>
                      <a:endParaRPr lang="en-US" sz="140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2986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400" b="1" kern="1200" dirty="0">
                          <a:solidFill>
                            <a:schemeClr val="tx1"/>
                          </a:solidFill>
                        </a:rPr>
                        <a:t>Interests and focus total</a:t>
                      </a:r>
                      <a:endParaRPr lang="en-GB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22041" rtl="0" eaLnBrk="1" latinLnBrk="0" hangingPunct="1"/>
                      <a:endParaRPr lang="en-GB" sz="1400" i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7033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99EAB14-7374-855F-E53F-ACB5FE3ECB98}"/>
              </a:ext>
            </a:extLst>
          </p:cNvPr>
          <p:cNvSpPr txBox="1"/>
          <p:nvPr/>
        </p:nvSpPr>
        <p:spPr>
          <a:xfrm>
            <a:off x="1963082" y="6319043"/>
            <a:ext cx="16573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i="1" dirty="0" err="1"/>
              <a:t>GLWSwellbeing.com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3625897573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G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22317</TotalTime>
  <Words>869</Words>
  <Application>Microsoft Macintosh PowerPoint</Application>
  <PresentationFormat>On-screen Show (4:3)</PresentationFormat>
  <Paragraphs>105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2_Custom Design</vt:lpstr>
      <vt:lpstr>1_Custom Design</vt:lpstr>
      <vt:lpstr>2_STG_template</vt:lpstr>
      <vt:lpstr>Well-being Balance Sheet – Qualitative Approach (Using the PowerPoint template in this deck)</vt:lpstr>
      <vt:lpstr>Well-Being Qualitative Exercise Template</vt:lpstr>
      <vt:lpstr>1. Relationships and community</vt:lpstr>
      <vt:lpstr>2. Sense of Purpose and Direction</vt:lpstr>
      <vt:lpstr>    3. Resilience</vt:lpstr>
      <vt:lpstr>    4. Health</vt:lpstr>
      <vt:lpstr>    5. Balance and Boundaries</vt:lpstr>
      <vt:lpstr>    6. Interests and Focus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Microsoft Office User</dc:creator>
  <cp:keywords/>
  <dc:description/>
  <cp:lastModifiedBy>Kit Jackson</cp:lastModifiedBy>
  <cp:revision>175</cp:revision>
  <cp:lastPrinted>2023-02-21T11:02:16Z</cp:lastPrinted>
  <dcterms:created xsi:type="dcterms:W3CDTF">2020-09-04T16:50:04Z</dcterms:created>
  <dcterms:modified xsi:type="dcterms:W3CDTF">2023-02-21T11:28:05Z</dcterms:modified>
  <cp:category/>
</cp:coreProperties>
</file>