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6" r:id="rId2"/>
    <p:sldMasterId id="2147484018" r:id="rId3"/>
  </p:sldMasterIdLst>
  <p:notesMasterIdLst>
    <p:notesMasterId r:id="rId14"/>
  </p:notesMasterIdLst>
  <p:sldIdLst>
    <p:sldId id="1351" r:id="rId4"/>
    <p:sldId id="4392" r:id="rId5"/>
    <p:sldId id="4403" r:id="rId6"/>
    <p:sldId id="4402" r:id="rId7"/>
    <p:sldId id="4386" r:id="rId8"/>
    <p:sldId id="4387" r:id="rId9"/>
    <p:sldId id="4388" r:id="rId10"/>
    <p:sldId id="4389" r:id="rId11"/>
    <p:sldId id="4390" r:id="rId12"/>
    <p:sldId id="4391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les &amp; Culture" id="{D60D5FC9-44CB-124B-A12F-505B44CA2E5D}">
          <p14:sldIdLst>
            <p14:sldId id="1351"/>
            <p14:sldId id="4392"/>
            <p14:sldId id="4403"/>
            <p14:sldId id="4402"/>
            <p14:sldId id="4386"/>
            <p14:sldId id="4387"/>
            <p14:sldId id="4388"/>
            <p14:sldId id="4389"/>
            <p14:sldId id="4390"/>
            <p14:sldId id="43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3FF"/>
    <a:srgbClr val="833580"/>
    <a:srgbClr val="48C7FA"/>
    <a:srgbClr val="660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5764"/>
  </p:normalViewPr>
  <p:slideViewPr>
    <p:cSldViewPr snapToGrid="0" snapToObjects="1">
      <p:cViewPr varScale="1">
        <p:scale>
          <a:sx n="109" d="100"/>
          <a:sy n="109" d="100"/>
        </p:scale>
        <p:origin x="2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F192-C7B9-8642-96E2-A70A9E2698F7}" type="datetimeFigureOut">
              <a:rPr lang="en-US" smtClean="0"/>
              <a:t>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C9FDC-4A53-A24C-B183-93B69A95A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3E06-1694-7349-9334-35776A3DBBC2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3E31-5A4F-CE43-A943-9929F4C107DC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1529111" cy="365125"/>
          </a:xfrm>
        </p:spPr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C196-B2F4-A645-9FCC-D750F168C2CA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27FE-8E02-3347-82CD-93A263A78387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9119-16B7-214D-A465-D0AE4B3EB036}" type="datetime1">
              <a:rPr lang="en-GB" smtClean="0"/>
              <a:t>21/02/2023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9A5-F31C-7B44-A25F-7E8289C5BE36}" type="datetime1">
              <a:rPr lang="en-GB" smtClean="0"/>
              <a:t>21/02/2023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2F1F-88A5-3847-9001-2AED7B620694}" type="datetime1">
              <a:rPr lang="en-GB" smtClean="0"/>
              <a:t>21/02/2023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2026-D8D0-6449-B80E-BE5785D1B4F9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6850" y="6399311"/>
            <a:ext cx="366297" cy="365125"/>
          </a:xfrm>
        </p:spPr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1CD88-DCE6-8542-8CE6-168771325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81" b="14384"/>
          <a:stretch/>
        </p:blipFill>
        <p:spPr>
          <a:xfrm>
            <a:off x="7225090" y="4923009"/>
            <a:ext cx="1661160" cy="19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D297-8B8A-144A-BD05-096CC28A3B05}" type="datetime1">
              <a:rPr lang="en-GB" smtClean="0"/>
              <a:t>21/02/2023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3C-8832-2045-945A-5EE9B133D41C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2E3A-CE08-104E-B043-F983522E7CD4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9EF6AB-9783-F437-CEA6-D53D08A77631}"/>
              </a:ext>
            </a:extLst>
          </p:cNvPr>
          <p:cNvSpPr/>
          <p:nvPr userDrawn="1"/>
        </p:nvSpPr>
        <p:spPr>
          <a:xfrm>
            <a:off x="0" y="1"/>
            <a:ext cx="9144000" cy="5508625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7" descr="ST_logo_full.jpg">
            <a:extLst>
              <a:ext uri="{FF2B5EF4-FFF2-40B4-BE49-F238E27FC236}">
                <a16:creationId xmlns:a16="http://schemas.microsoft.com/office/drawing/2014/main" id="{8DB73372-1A4C-3B32-09CF-48921139B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6A008-2804-8FD5-4288-04F0196A1D76}"/>
              </a:ext>
            </a:extLst>
          </p:cNvPr>
          <p:cNvSpPr/>
          <p:nvPr userDrawn="1"/>
        </p:nvSpPr>
        <p:spPr>
          <a:xfrm>
            <a:off x="0" y="1"/>
            <a:ext cx="9144000" cy="5508625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3174E"/>
              </a:solidFill>
            </a:endParaRPr>
          </a:p>
        </p:txBody>
      </p:sp>
      <p:pic>
        <p:nvPicPr>
          <p:cNvPr id="5" name="Picture 7" descr="ST_logo_full.jpg">
            <a:extLst>
              <a:ext uri="{FF2B5EF4-FFF2-40B4-BE49-F238E27FC236}">
                <a16:creationId xmlns:a16="http://schemas.microsoft.com/office/drawing/2014/main" id="{49E1D555-6EF5-90C1-6B62-CB4CD5D0E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52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_logo_full.jpg">
            <a:extLst>
              <a:ext uri="{FF2B5EF4-FFF2-40B4-BE49-F238E27FC236}">
                <a16:creationId xmlns:a16="http://schemas.microsoft.com/office/drawing/2014/main" id="{1F63AF33-D4BF-BAD0-13D4-2B1BE323D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072CC0-AEC7-D279-B8B5-515BA21E7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63DDA-3189-7B4F-B072-5F0A05368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5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_logo_full.jpg">
            <a:extLst>
              <a:ext uri="{FF2B5EF4-FFF2-40B4-BE49-F238E27FC236}">
                <a16:creationId xmlns:a16="http://schemas.microsoft.com/office/drawing/2014/main" id="{2D1EF1C1-395D-312D-AFB6-BCCA3918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E838A8-5807-24A8-00ED-8465AC907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7AEB5B-8A2E-5F4B-B133-7D139DF3E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1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46F326-648B-B02B-74EF-E092CAB32242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A8EF-1388-AC15-073B-02B4CC0F5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34300" y="6319043"/>
            <a:ext cx="952500" cy="365125"/>
          </a:xfrm>
        </p:spPr>
        <p:txBody>
          <a:bodyPr/>
          <a:lstStyle>
            <a:lvl1pPr algn="ctr"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FA5EF9-DAD8-7163-2FBF-0ADA881CA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5144"/>
            <a:ext cx="1492299" cy="5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0355E5CF-1E8F-08B1-277A-028506D87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4" y="5845175"/>
            <a:ext cx="2560026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5B7FC0-8609-71ED-373A-5D801629841F}"/>
              </a:ext>
            </a:extLst>
          </p:cNvPr>
          <p:cNvSpPr/>
          <p:nvPr userDrawn="1"/>
        </p:nvSpPr>
        <p:spPr>
          <a:xfrm>
            <a:off x="0" y="0"/>
            <a:ext cx="4563208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9CED7E8D-8C18-139A-15DF-B05633760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4" y="5845175"/>
            <a:ext cx="2560026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CA9DDE-9F78-01BE-9CF3-F3DB6263F2D0}"/>
              </a:ext>
            </a:extLst>
          </p:cNvPr>
          <p:cNvSpPr/>
          <p:nvPr userDrawn="1"/>
        </p:nvSpPr>
        <p:spPr>
          <a:xfrm>
            <a:off x="0" y="0"/>
            <a:ext cx="4563208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7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E8420205-9FEF-579D-7BCB-F1D429A52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FBE7F07-D5B4-A92E-B5F0-28DD08F52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42E04-29BB-9E4A-ACEA-389F6DA33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58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67C87A5-1784-3AB1-42B3-0C69C95CD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1A5077E-26EF-796F-24B4-1B8D988D6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2E0091-4901-2A47-AD54-A553BFF74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87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3F101753-6549-1E16-17B0-4405236AE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63A973-26D8-DE46-AA73-AF93C6C5D85F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F036404-C3B3-5681-47BE-B94209155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205E8-0050-9941-ACFB-393CE3338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6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B8933081-01DB-451E-9578-A237AF5F2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56F44E-9EC1-410B-A9A9-2089F4E6C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31EABE-FF97-F04E-928E-3FEE4B01F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88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CA3B9135-45ED-41A6-CF87-AAB54C9F3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E03A85C-DA28-9DA7-63EA-ACE0B639C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6A7587-22AD-8642-85E2-9DA7937F4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70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3169A93B-9D3F-DC93-4CDA-36D39A45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CF25B5-1077-1E82-7BF0-F4F5148EAEE1}"/>
              </a:ext>
            </a:extLst>
          </p:cNvPr>
          <p:cNvCxnSpPr/>
          <p:nvPr userDrawn="1"/>
        </p:nvCxnSpPr>
        <p:spPr>
          <a:xfrm>
            <a:off x="0" y="1166813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E0CAAC2-A4D6-EAEE-BE9D-834DF9026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F8BCC7-C3BA-E842-B162-C8CA39FDA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12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9860E40-BD98-5ABE-1E0E-A2C1A6A6C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E1619AD-8880-3C5F-81AE-9ACEC77F8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E848F-1131-A144-8F11-CE1C4C93C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54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7E9D66F-3705-73DF-EFAB-FB5112FE8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3B585D0-D3E2-978A-4C2C-DA758361B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4BF8A1-D1DE-5A4F-899C-B5B1505C7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249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1A708E44-A52C-0CA3-67E0-233327F3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B6E718-8087-95F8-A419-19C9415ECF39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9F3967-CDD6-4B8E-236B-460B08A21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6872A0-1FEA-B44C-93E1-91350BC68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eering_course.jpg">
            <a:extLst>
              <a:ext uri="{FF2B5EF4-FFF2-40B4-BE49-F238E27FC236}">
                <a16:creationId xmlns:a16="http://schemas.microsoft.com/office/drawing/2014/main" id="{A4C0FC88-2BF5-51EC-D3C9-3017176F5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b="5754"/>
          <a:stretch>
            <a:fillRect/>
          </a:stretch>
        </p:blipFill>
        <p:spPr bwMode="auto">
          <a:xfrm>
            <a:off x="0" y="-101600"/>
            <a:ext cx="918063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T_logo_full.jpg">
            <a:extLst>
              <a:ext uri="{FF2B5EF4-FFF2-40B4-BE49-F238E27FC236}">
                <a16:creationId xmlns:a16="http://schemas.microsoft.com/office/drawing/2014/main" id="{7C863743-2D65-7912-B3A3-D0C4CD3B8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3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idebar_spot.jpg">
            <a:extLst>
              <a:ext uri="{FF2B5EF4-FFF2-40B4-BE49-F238E27FC236}">
                <a16:creationId xmlns:a16="http://schemas.microsoft.com/office/drawing/2014/main" id="{4A09D9E7-5459-35F8-1E93-E11D3239E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T_logo_full.jpg">
            <a:extLst>
              <a:ext uri="{FF2B5EF4-FFF2-40B4-BE49-F238E27FC236}">
                <a16:creationId xmlns:a16="http://schemas.microsoft.com/office/drawing/2014/main" id="{F429C725-EC5D-BADD-7944-FAA64EE993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5" y="4630739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BEB4-7002-9A42-83A7-B9DD5AB881B7}" type="datetime1">
              <a:rPr lang="en-GB" smtClean="0"/>
              <a:t>21/02/2023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4676952"/>
            <a:ext cx="9144000" cy="21810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C8537A-3D22-E88F-FD7D-FBB60F9249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ACE877-C775-56E4-38F8-ABDE3D967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48E5-C5AB-DEEC-0EFB-1794FE8F9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22041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52-FB43-D56E-C793-1F7FE6513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22041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1D1E-58C1-44AC-4EAB-984AA1CE5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22041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88E02C-3CB3-1748-AAB2-26ED6FE9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</p:sldLayoutIdLst>
  <p:hf hdr="0" ftr="0" dt="0"/>
  <p:txStyles>
    <p:titleStyle>
      <a:lvl1pPr algn="ctr" defTabSz="422041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2pPr>
      <a:lvl3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3pPr>
      <a:lvl4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4pPr>
      <a:lvl5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5pPr>
      <a:lvl6pPr marL="422041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6pPr>
      <a:lvl7pPr marL="844083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7pPr>
      <a:lvl8pPr marL="1266124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8pPr>
      <a:lvl9pPr marL="1688165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6531" indent="-31653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B89FED-3A67-DA52-4243-895E2D01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23"/>
            <a:ext cx="9144000" cy="1055077"/>
          </a:xfrm>
        </p:spPr>
        <p:txBody>
          <a:bodyPr/>
          <a:lstStyle/>
          <a:p>
            <a:r>
              <a:rPr lang="en-GB" altLang="en-US" sz="2215" dirty="0"/>
              <a:t>Six Key Themes of Wellbeing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560A17A9-CA71-2120-AC76-5E1E1A7556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151C11-28F2-4140-9E37-175D3B113A4D}" type="slidenum">
              <a:rPr lang="en-US" altLang="en-US"/>
              <a:pPr/>
              <a:t>1</a:t>
            </a:fld>
            <a:endParaRPr lang="en-US" alt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D938850-5900-5E6C-0FCE-A2F247868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75" y="1336023"/>
            <a:ext cx="5521977" cy="5521977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CF0473F-FFB9-60BB-F011-BBBE8DF86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475" y="1636834"/>
            <a:ext cx="544727" cy="544727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1A0A0CE-0B6D-BDB2-D860-D52765B54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035" y="3805528"/>
            <a:ext cx="582965" cy="582965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750B9D31-48BF-F255-8713-2E6CC80C5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474" y="6111121"/>
            <a:ext cx="599728" cy="59972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B967AB76-DFEF-9470-BB45-B766E5556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765" y="6174123"/>
            <a:ext cx="431800" cy="431800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D3B65E1B-9585-DF69-3FE2-BF993AA2A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6695" y="3832027"/>
            <a:ext cx="599728" cy="599728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3F712B05-63AC-7F99-B30F-0AB5CE439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892" y="1594573"/>
            <a:ext cx="561546" cy="5615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4339D7-1DA1-49B9-C436-ADD9AF312AE1}"/>
              </a:ext>
            </a:extLst>
          </p:cNvPr>
          <p:cNvGrpSpPr/>
          <p:nvPr/>
        </p:nvGrpSpPr>
        <p:grpSpPr>
          <a:xfrm>
            <a:off x="312748" y="1405782"/>
            <a:ext cx="3160245" cy="2756205"/>
            <a:chOff x="2541860" y="0"/>
            <a:chExt cx="3720585" cy="32875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9D2D16-AF7B-412B-FD00-8DF94B0E73F5}"/>
                </a:ext>
              </a:extLst>
            </p:cNvPr>
            <p:cNvGrpSpPr/>
            <p:nvPr/>
          </p:nvGrpSpPr>
          <p:grpSpPr>
            <a:xfrm>
              <a:off x="2541860" y="0"/>
              <a:ext cx="3720585" cy="2966694"/>
              <a:chOff x="951600" y="742122"/>
              <a:chExt cx="3720585" cy="2966694"/>
            </a:xfrm>
          </p:grpSpPr>
          <p:pic>
            <p:nvPicPr>
              <p:cNvPr id="19" name="Graphic 18" descr="Scales of justice outline">
                <a:extLst>
                  <a:ext uri="{FF2B5EF4-FFF2-40B4-BE49-F238E27FC236}">
                    <a16:creationId xmlns:a16="http://schemas.microsoft.com/office/drawing/2014/main" id="{C9E89A93-2502-EBA4-441E-43246CE266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1600" y="742122"/>
                <a:ext cx="2966694" cy="296669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B7A34F-120E-B5AA-95E2-B074035234CF}"/>
                  </a:ext>
                </a:extLst>
              </p:cNvPr>
              <p:cNvSpPr txBox="1"/>
              <p:nvPr/>
            </p:nvSpPr>
            <p:spPr>
              <a:xfrm>
                <a:off x="1072353" y="2801042"/>
                <a:ext cx="202865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8335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Resources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CACB2E-4215-4145-C8FA-85FC3B8CEBA8}"/>
                  </a:ext>
                </a:extLst>
              </p:cNvPr>
              <p:cNvSpPr txBox="1"/>
              <p:nvPr/>
            </p:nvSpPr>
            <p:spPr>
              <a:xfrm>
                <a:off x="2763872" y="2801042"/>
                <a:ext cx="190831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83358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Challenges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BC6A79-FB1E-12F6-0A26-C6F5CD9DA74B}"/>
                </a:ext>
              </a:extLst>
            </p:cNvPr>
            <p:cNvSpPr txBox="1"/>
            <p:nvPr/>
          </p:nvSpPr>
          <p:spPr>
            <a:xfrm>
              <a:off x="3020024" y="2733565"/>
              <a:ext cx="20286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1" u="none" strike="noStrike" kern="1200" cap="none" spc="0" normalizeH="0" baseline="0" noProof="0" dirty="0">
                  <a:ln>
                    <a:noFill/>
                  </a:ln>
                  <a:solidFill>
                    <a:srgbClr val="83358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 all roles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1" u="none" strike="noStrike" kern="1200" cap="none" spc="0" normalizeH="0" baseline="0" noProof="0" dirty="0">
                  <a:ln>
                    <a:noFill/>
                  </a:ln>
                  <a:solidFill>
                    <a:srgbClr val="83358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&amp; all identities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66FA2E-4B7E-822D-707E-7970FA8119AD}"/>
              </a:ext>
            </a:extLst>
          </p:cNvPr>
          <p:cNvSpPr txBox="1"/>
          <p:nvPr/>
        </p:nvSpPr>
        <p:spPr>
          <a:xfrm>
            <a:off x="3242107" y="828670"/>
            <a:ext cx="2650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/>
              <a:t>Based on the work by Eek &amp; Sense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B4BC9D-6DFA-3D6D-AE38-D1ACD562D32A}"/>
              </a:ext>
            </a:extLst>
          </p:cNvPr>
          <p:cNvSpPr txBox="1"/>
          <p:nvPr/>
        </p:nvSpPr>
        <p:spPr>
          <a:xfrm>
            <a:off x="312748" y="5803344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6. Interests and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371563" y="714437"/>
            <a:ext cx="7556128" cy="705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find stimulation, stimulation, intellectual engagement  and enjoyment in what you do at work or in service at home and at play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C6EFE-EE82-7257-1E52-4A9C4AF4D0FD}"/>
              </a:ext>
            </a:extLst>
          </p:cNvPr>
          <p:cNvSpPr txBox="1">
            <a:spLocks/>
          </p:cNvSpPr>
          <p:nvPr/>
        </p:nvSpPr>
        <p:spPr bwMode="auto">
          <a:xfrm>
            <a:off x="9360266" y="2255818"/>
            <a:ext cx="7673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2954" kern="1200">
                <a:solidFill>
                  <a:srgbClr val="13174E"/>
                </a:solidFill>
                <a:latin typeface="+mj-lt"/>
                <a:ea typeface="+mj-ea"/>
                <a:cs typeface="+mj-cs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5C67022-DDEB-4D2A-55ED-3C4C3DE0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266"/>
            <a:ext cx="914363" cy="91436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9F3D72-1E3D-E855-8506-9A5AC758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81502"/>
              </p:ext>
            </p:extLst>
          </p:nvPr>
        </p:nvGraphicFramePr>
        <p:xfrm>
          <a:off x="457200" y="1719419"/>
          <a:ext cx="847049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540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14927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84556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60468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intellectually stimulated and engaged in your work or where you contribute your time in service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Contributions stimulate and fulfil me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Contribution has no value and not valued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regularly engage in hobbies and activities that you enjoy and that bring you a sense of satisfaction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Satisfaction from hobbies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Don’t have time or interest in hobbies and activities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often achieve a deep level of concentration on tasks that you enjoy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I’m engaged in what I do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I’m not engaged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5622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can use your creativity and are able to innovate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Creativity brings fulfilment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Life lacks creativity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917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opportunities for you to learn and expand your mind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I learn and grow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Lacking learning and growth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34969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satisfied that you are able to use your strengths to the best of your ability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I fulfil my potential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rgbClr val="0070C0"/>
                          </a:solidFill>
                        </a:rPr>
                        <a:t>My potential is not fulfilled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Interests and focus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99EAB14-7374-855F-E53F-ACB5FE3ECB98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5BADE-CF21-5D3F-9245-7EB81173F79E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304522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B89FED-3A67-DA52-4243-895E2D01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23"/>
            <a:ext cx="9144000" cy="1055077"/>
          </a:xfrm>
        </p:spPr>
        <p:txBody>
          <a:bodyPr>
            <a:normAutofit fontScale="90000"/>
          </a:bodyPr>
          <a:lstStyle/>
          <a:p>
            <a:br>
              <a:rPr lang="en-GB" altLang="en-US" sz="2215" dirty="0"/>
            </a:br>
            <a:r>
              <a:rPr lang="en-GB" altLang="en-US" sz="2215" dirty="0"/>
              <a:t>Well-being Balance Sheet – </a:t>
            </a:r>
            <a:r>
              <a:rPr lang="en-GB" altLang="en-US" sz="2215" b="1" dirty="0"/>
              <a:t>Qualitative</a:t>
            </a:r>
            <a:r>
              <a:rPr lang="en-GB" altLang="en-US" sz="2215" dirty="0"/>
              <a:t> Approach </a:t>
            </a:r>
            <a:br>
              <a:rPr lang="en-GB" altLang="en-US" sz="2215" dirty="0"/>
            </a:br>
            <a:r>
              <a:rPr lang="en-GB" altLang="en-US" sz="2215" dirty="0"/>
              <a:t>(Use the PowerPoint template)</a:t>
            </a:r>
            <a:br>
              <a:rPr lang="en-GB" altLang="en-US" sz="2215" dirty="0"/>
            </a:br>
            <a:endParaRPr lang="en-GB" altLang="en-US" sz="2215" dirty="0"/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560A17A9-CA71-2120-AC76-5E1E1A7556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151C11-28F2-4140-9E37-175D3B113A4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43F7E54-9C4A-5B2A-EAD4-A440C08B5D64}"/>
              </a:ext>
            </a:extLst>
          </p:cNvPr>
          <p:cNvSpPr/>
          <p:nvPr/>
        </p:nvSpPr>
        <p:spPr>
          <a:xfrm>
            <a:off x="587550" y="1266092"/>
            <a:ext cx="7461478" cy="4677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708F22-CB69-B776-6F5C-A169EC485443}"/>
              </a:ext>
            </a:extLst>
          </p:cNvPr>
          <p:cNvSpPr txBox="1"/>
          <p:nvPr/>
        </p:nvSpPr>
        <p:spPr>
          <a:xfrm>
            <a:off x="845735" y="1395046"/>
            <a:ext cx="6571623" cy="41968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As you go through each area, take notes of your credits (resources) and debits (challenges). Consider all areas of your life.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Identify how your resources and challenges impact you and how you feel as a result. Try to get specific about what might be the cause and outcome, not just the symptoms.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In the ‘balance’ column, insert whether you consider this item to be in ‘credit’, ‘debit’ or in ‘balance’.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You can use the Word document, ‘Well-being Balance Sheet Quantitative’, to quantify your well-being.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b="1" i="1" dirty="0">
                <a:solidFill>
                  <a:srgbClr val="0070C0"/>
                </a:solidFill>
              </a:rPr>
              <a:t>The templates to complete this exercise are in the document: ‘Well-being Balance Sheet Qualitative’.</a:t>
            </a:r>
          </a:p>
        </p:txBody>
      </p:sp>
    </p:spTree>
    <p:extLst>
      <p:ext uri="{BB962C8B-B14F-4D97-AF65-F5344CB8AC3E}">
        <p14:creationId xmlns:p14="http://schemas.microsoft.com/office/powerpoint/2010/main" val="329596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B89FED-3A67-DA52-4243-895E2D01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23"/>
            <a:ext cx="9144000" cy="105507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000" dirty="0"/>
              <a:t>Well-being Balance Sheet – </a:t>
            </a:r>
            <a:r>
              <a:rPr lang="en-GB" altLang="en-US" sz="2000" b="1" dirty="0"/>
              <a:t>Quantitative</a:t>
            </a:r>
            <a:r>
              <a:rPr lang="en-GB" altLang="en-US" sz="2000" dirty="0"/>
              <a:t> Approach </a:t>
            </a:r>
            <a:br>
              <a:rPr lang="en-GB" altLang="en-US" sz="2000" dirty="0"/>
            </a:br>
            <a:r>
              <a:rPr lang="en-GB" altLang="en-US" sz="2000" dirty="0"/>
              <a:t>(use the Word Template)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560A17A9-CA71-2120-AC76-5E1E1A7556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151C11-28F2-4140-9E37-175D3B113A4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43F7E54-9C4A-5B2A-EAD4-A440C08B5D64}"/>
              </a:ext>
            </a:extLst>
          </p:cNvPr>
          <p:cNvSpPr/>
          <p:nvPr/>
        </p:nvSpPr>
        <p:spPr>
          <a:xfrm>
            <a:off x="587550" y="1259922"/>
            <a:ext cx="7461478" cy="31245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D935B-0D6E-8D2F-31BC-668CB78E5D0A}"/>
              </a:ext>
            </a:extLst>
          </p:cNvPr>
          <p:cNvSpPr txBox="1"/>
          <p:nvPr/>
        </p:nvSpPr>
        <p:spPr>
          <a:xfrm>
            <a:off x="457201" y="1447942"/>
            <a:ext cx="7591827" cy="29594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Do this exercise to assess your well-being </a:t>
            </a:r>
            <a:r>
              <a:rPr lang="en-GB" b="1" dirty="0">
                <a:solidFill>
                  <a:srgbClr val="002060"/>
                </a:solidFill>
              </a:rPr>
              <a:t>quantitatively</a:t>
            </a:r>
            <a:r>
              <a:rPr lang="en-GB" dirty="0">
                <a:solidFill>
                  <a:srgbClr val="002060"/>
                </a:solidFill>
              </a:rPr>
              <a:t> in each area and overall.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Using the notes that you have made in the Qualitative Well-being exercise of your credits (resources) and debits (challenges); score each item with a credit of 0 to +5 and a debit of 0 to -5 and calculate your balance.</a:t>
            </a:r>
          </a:p>
          <a:p>
            <a:pPr algn="ctr"/>
            <a:r>
              <a:rPr lang="en-GB" dirty="0">
                <a:solidFill>
                  <a:srgbClr val="002060"/>
                </a:solidFill>
              </a:rPr>
              <a:t>At the bottom of each area, do a qualitative assessment of your overall well-being, taking into account the weighting that you put on the various items.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b="1" i="1" dirty="0">
                <a:solidFill>
                  <a:srgbClr val="0070C0"/>
                </a:solidFill>
              </a:rPr>
              <a:t>The template to complete this exercise is in the document: ‘Well-being Balance Sheet Quantitative’.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2C334-7D3B-4916-486F-6AD19348EA18}"/>
              </a:ext>
            </a:extLst>
          </p:cNvPr>
          <p:cNvSpPr txBox="1"/>
          <p:nvPr/>
        </p:nvSpPr>
        <p:spPr>
          <a:xfrm>
            <a:off x="457201" y="4336325"/>
            <a:ext cx="7690338" cy="198271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For example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On an item, you may have some significant credits that you can list and even score a +5; however, there is a challenge that you’re dealing with that is really depleting, which you score at a -4. This means your well-being balance is only +1 on this item. </a:t>
            </a:r>
          </a:p>
          <a:p>
            <a:pPr algn="ctr"/>
            <a:r>
              <a:rPr lang="en-GB" i="1" dirty="0">
                <a:solidFill>
                  <a:srgbClr val="0070C0"/>
                </a:solidFill>
              </a:rPr>
              <a:t>When you put this into context over the whole area, you may put a greater or lesser weighting or emphasis on this item to give an overall score.</a:t>
            </a:r>
          </a:p>
        </p:txBody>
      </p:sp>
    </p:spTree>
    <p:extLst>
      <p:ext uri="{BB962C8B-B14F-4D97-AF65-F5344CB8AC3E}">
        <p14:creationId xmlns:p14="http://schemas.microsoft.com/office/powerpoint/2010/main" val="218761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64C7-7C67-BF17-FFC5-B1785481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areas to consider for the qualitative exercise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FF11-6097-DEB6-8185-414F0DE70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3E0A20C-F249-375C-61E2-E83FE465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6" y="1192823"/>
            <a:ext cx="4472354" cy="4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1. Relationships and community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7172DDB-1634-3015-F2CB-9423228D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6" y="198214"/>
            <a:ext cx="892790" cy="8927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BA6E76-FDB7-427F-95C9-3552AF81A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73805"/>
              </p:ext>
            </p:extLst>
          </p:nvPr>
        </p:nvGraphicFramePr>
        <p:xfrm>
          <a:off x="192432" y="1280404"/>
          <a:ext cx="8386915" cy="466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876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364683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875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you belong and are close and connected to others individually and in a community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Sense of community and belonging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Isolated, disconnected, lonely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8924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trust others and can talk openly to them, solving problems and making decisions collaboratively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Trust and safety enable openness and vulnerability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Suspicious and concerned for safety leading to protection, defensiveness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respected and loved by people who are important to you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Respected and loved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Taken for granted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invest your time and attention to those you are close to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Invested in loving contribution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Underinvested leading to shame/guilt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relationships are wholehearted and mutually nourishing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Mutually nourishing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solidFill>
                            <a:srgbClr val="0070C0"/>
                          </a:solidFill>
                        </a:rPr>
                        <a:t>Depleting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33363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Relationships and community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C43752-2464-4057-AAFB-3742D3936A60}"/>
              </a:ext>
            </a:extLst>
          </p:cNvPr>
          <p:cNvSpPr txBox="1"/>
          <p:nvPr/>
        </p:nvSpPr>
        <p:spPr>
          <a:xfrm>
            <a:off x="1963082" y="721221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have authentic relationships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CCCEA-672C-5FEB-0486-76B379A495C4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1BB1F-D343-5A45-9790-19512C20A0C2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79120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2. Sense of Purpose and Direction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43752-2464-4057-AAFB-3742D3936A60}"/>
              </a:ext>
            </a:extLst>
          </p:cNvPr>
          <p:cNvSpPr txBox="1"/>
          <p:nvPr/>
        </p:nvSpPr>
        <p:spPr>
          <a:xfrm>
            <a:off x="1963082" y="721221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lead a good and full life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28A7EE1-E40B-4567-7416-8AC2B023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8" y="151754"/>
            <a:ext cx="892791" cy="892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8A32BB4-DF7F-DD4A-7DE7-88BF28462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72993"/>
              </p:ext>
            </p:extLst>
          </p:nvPr>
        </p:nvGraphicFramePr>
        <p:xfrm>
          <a:off x="378542" y="1205286"/>
          <a:ext cx="8386915" cy="488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876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313355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847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make time to reflect on your life and work and whether you are making the contribution you want to, to the things you consider important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Prioritising strategic choices, reflecting before 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Reflex reaction, consumed with urgent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6772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make changes and refocus your efforts and energies towards the goals you value</a:t>
                      </a: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Acting strategically and purposefully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Never get to what you truly value or aspire 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571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experience spiritual growth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Growth from abundance mindset and faith in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Stuck in scarcity and sceptical that there is any 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03828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a sense of perspective on your life’s challenges and blessings and feel grateful for what you have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Learn and contribute when faced with a challenge; surf the wave. Gratitude first.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Gratitude is hard when I’m hard done by. Overwhelmed, feeling of resentment and despair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5576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enjoy life and feel fulfilled.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When I’m happy good things happen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I'll be happy when good things happen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Sense of purpose and direction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9F0F1E-BAF9-1F59-4578-21B7987A2D37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EAFF1-32D6-AEA6-D208-6300C8250A4F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287443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3.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261856" y="722984"/>
            <a:ext cx="777390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have inner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 and emotional evenness in dealing with adversity and are grounded internally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A41DC10-C8F9-7CC9-1638-7F02D221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209"/>
            <a:ext cx="950209" cy="95020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579B35-F4D2-D929-7CB4-315460293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83543"/>
              </p:ext>
            </p:extLst>
          </p:nvPr>
        </p:nvGraphicFramePr>
        <p:xfrm>
          <a:off x="389283" y="1198088"/>
          <a:ext cx="8365434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395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291081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acknowledge, understand and respond constructively to your emotions in times of adversity, maintaining a sense of calmness and composure even when facing challenges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Pause and put distance between stimulus and response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React emotionally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49483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’bounce back’ quickly after stressful events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Able to move on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Remain in the event, unable to move on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are in touch with your emotional state and can regulate your response in emotionally charged situations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Self-aware and centred, calm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Unpredictable and emotionally charged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rarely experience periods of anxiety, depression, self-doubt or guilt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Self-assured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Anxious, depressed, self-doubting, feeling guilt or shame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49483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have a sense of peace and contentment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Peaceful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Disturbed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balance your emotional needs with those of other people in your life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Your needs balanced with others’ wants</a:t>
                      </a:r>
                    </a:p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Boundaries in place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Others wants preside over your needs</a:t>
                      </a:r>
                    </a:p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Lack of boundaries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006"/>
                  </a:ext>
                </a:extLst>
              </a:tr>
              <a:tr h="291081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</a:rPr>
                        <a:t>Resilience total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409FBF-7EA5-1A3B-34DF-366DCDFB9FBB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AC734F-976A-68C5-C90D-80DF33EEF20D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231659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4.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998212" y="722984"/>
            <a:ext cx="814578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engage in constructive physical, nutritional, mindful and sleep habits to impact your vitality and energy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DF2E4C5-B46F-9CA6-9BB9-E70D1810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" y="126629"/>
            <a:ext cx="948984" cy="94898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E59249-75ED-A131-60CC-2D190E25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80798"/>
              </p:ext>
            </p:extLst>
          </p:nvPr>
        </p:nvGraphicFramePr>
        <p:xfrm>
          <a:off x="238698" y="1195786"/>
          <a:ext cx="8666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87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66208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2030503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82705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273682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652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manage your energy by pacing yourself and taking time to rest and recover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Energy and vitality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Energy and vitality low or ’peaky’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eating the right foods for your body (quantity and quality) and maintaining a healthy body weight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Nourished and healthy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Badly nourished and body weight/shape not ideal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drinking habits include enough of the good stuff (water), and less of the bad stuff (caffeine and alcohol)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Emphasis on good drinking habits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Bad drinking habits take precedence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an exercise regime that keeps you fit and moving about regularly  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Exercise regime aligned with body needs and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Lack of exercise regime/ discipline that will achieve desired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aware of your body’s needs and take action to address these when you need to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Actively address unbalance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Let it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use mindfulness and meditation or other techniques to reduce stress and rebalance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Rebalancing techniques to reduce/manage stress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Don't manage stress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006"/>
                  </a:ext>
                </a:extLst>
              </a:tr>
              <a:tr h="4652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give sleep the attention it deserves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‘Try my best to get a good night’s sleep’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Sleep regime not applied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7858"/>
                  </a:ext>
                </a:extLst>
              </a:tr>
              <a:tr h="27368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Health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D331C0-4F66-4F13-A1D9-949ED4DC7410}"/>
              </a:ext>
            </a:extLst>
          </p:cNvPr>
          <p:cNvSpPr txBox="1"/>
          <p:nvPr/>
        </p:nvSpPr>
        <p:spPr>
          <a:xfrm>
            <a:off x="1993228" y="6437849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5D116-2E26-AEDE-13FA-123556E10F33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61253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5. Balance and Boundaries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653436" y="711744"/>
            <a:ext cx="814578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You’re successful in balancing demands and making choices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C6EFE-EE82-7257-1E52-4A9C4AF4D0FD}"/>
              </a:ext>
            </a:extLst>
          </p:cNvPr>
          <p:cNvSpPr txBox="1">
            <a:spLocks/>
          </p:cNvSpPr>
          <p:nvPr/>
        </p:nvSpPr>
        <p:spPr bwMode="auto">
          <a:xfrm>
            <a:off x="9360266" y="2255818"/>
            <a:ext cx="7673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2954" kern="1200">
                <a:solidFill>
                  <a:srgbClr val="13174E"/>
                </a:solidFill>
                <a:latin typeface="+mj-lt"/>
                <a:ea typeface="+mj-ea"/>
                <a:cs typeface="+mj-cs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CC9D2E3-1A58-23C4-527A-75506857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1" y="43517"/>
            <a:ext cx="1012445" cy="101244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7CEC04-2921-869E-78CA-38CAF7E0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19352"/>
              </p:ext>
            </p:extLst>
          </p:nvPr>
        </p:nvGraphicFramePr>
        <p:xfrm>
          <a:off x="432776" y="1188893"/>
          <a:ext cx="8470491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540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14927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84556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60468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working hours do not impinge on the other things in your life that are important to who you are and want to be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Work hours are regulated in line with the balance required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Work too hard, too long impeding rest of life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able to give your attention to people, activities and experiences outside of work, without feeling distracted by work demands 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Boundaries in place to manage work distractions/ commitments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Work distractions undermine personal commitments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able to manage competing priorities and have enough time for yourself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Prioritise self regularly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Prioritise work over self too often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5622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the right amount of work, most of the time, to feel stimulated and busy, without being overloaded or bored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Work is stimulating and fulfilling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Work overloads or work lacks stimulation and interest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917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‘in control’ of your workload and work calendar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In control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Out of control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34969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comfortable saying ‘no’ and setting personal boundaries in line with your values, aspirations and personal priorities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Boundaries in place 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i="1" kern="1200" dirty="0">
                          <a:solidFill>
                            <a:srgbClr val="0070C0"/>
                          </a:solidFill>
                        </a:rPr>
                        <a:t>No boundaries set</a:t>
                      </a:r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Balance and boundaries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87AB25-4411-BE6A-C51E-51952CBB42DF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07F52-17B9-C925-0CCB-075ED9476BD1}"/>
              </a:ext>
            </a:extLst>
          </p:cNvPr>
          <p:cNvSpPr txBox="1"/>
          <p:nvPr/>
        </p:nvSpPr>
        <p:spPr>
          <a:xfrm>
            <a:off x="7132722" y="102928"/>
            <a:ext cx="18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Areas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7824016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22314</TotalTime>
  <Words>1531</Words>
  <Application>Microsoft Macintosh PowerPoint</Application>
  <PresentationFormat>On-screen Show (4:3)</PresentationFormat>
  <Paragraphs>201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2_Custom Design</vt:lpstr>
      <vt:lpstr>1_Custom Design</vt:lpstr>
      <vt:lpstr>2_STG_template</vt:lpstr>
      <vt:lpstr>Six Key Themes of Wellbeing</vt:lpstr>
      <vt:lpstr> Well-being Balance Sheet – Qualitative Approach  (Use the PowerPoint template) </vt:lpstr>
      <vt:lpstr>Well-being Balance Sheet – Quantitative Approach  (use the Word Template)</vt:lpstr>
      <vt:lpstr>Example areas to consider for the qualitative exercise</vt:lpstr>
      <vt:lpstr>1. Relationships and community</vt:lpstr>
      <vt:lpstr>2. Sense of Purpose and Direction</vt:lpstr>
      <vt:lpstr>    3. Resilience</vt:lpstr>
      <vt:lpstr>    4. Health</vt:lpstr>
      <vt:lpstr>    5. Balance and Boundaries</vt:lpstr>
      <vt:lpstr>    6. Interests and Focus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Microsoft Office User</dc:creator>
  <cp:keywords/>
  <dc:description/>
  <cp:lastModifiedBy>Kit Jackson</cp:lastModifiedBy>
  <cp:revision>175</cp:revision>
  <cp:lastPrinted>2023-02-21T11:02:16Z</cp:lastPrinted>
  <dcterms:created xsi:type="dcterms:W3CDTF">2020-09-04T16:50:04Z</dcterms:created>
  <dcterms:modified xsi:type="dcterms:W3CDTF">2023-02-21T11:29:56Z</dcterms:modified>
  <cp:category/>
</cp:coreProperties>
</file>